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86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Shape 2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Slide">
  <p:cSld name="10_Title Slid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le Slide">
  <p:cSld name="11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itle Slide">
  <p:cSld name="12_Titl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le Slide">
  <p:cSld name="13_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le Slide">
  <p:cSld name="14_Title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Title Slide">
  <p:cSld name="16_Titl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Title Slide">
  <p:cSld name="17_Title Slid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Shape 7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>
  <p:cSld name="2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7" name="Shape 1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2" name="Shape 1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>
  <p:cSld name="3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Shape 1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Shape 1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2" name="Shape 20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>
  <p:cSld name="4_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Slide">
  <p:cSld name="5_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le Slide">
  <p:cSld name="6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Slide">
  <p:cSld name="8_Title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le Slide">
  <p:cSld name="9_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 b="0" l="0" r="0" t="1476"/>
          <a:stretch/>
        </p:blipFill>
        <p:spPr>
          <a:xfrm>
            <a:off x="10914743" y="6473371"/>
            <a:ext cx="1277257" cy="38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1" y="6343328"/>
            <a:ext cx="2641600" cy="51467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2969803" y="6423297"/>
            <a:ext cx="715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ISO 9000:2008, ISO 14000:2015 and TS 16949:2009 Certified Company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6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6.jpg"/><Relationship Id="rId8" Type="http://schemas.openxmlformats.org/officeDocument/2006/relationships/image" Target="../media/image19.jpg"/><Relationship Id="rId11" Type="http://schemas.openxmlformats.org/officeDocument/2006/relationships/image" Target="../media/image20.jpg"/><Relationship Id="rId10" Type="http://schemas.openxmlformats.org/officeDocument/2006/relationships/image" Target="../media/image21.png"/><Relationship Id="rId13" Type="http://schemas.openxmlformats.org/officeDocument/2006/relationships/image" Target="../media/image39.jpg"/><Relationship Id="rId12" Type="http://schemas.openxmlformats.org/officeDocument/2006/relationships/image" Target="../media/image34.jpg"/><Relationship Id="rId15" Type="http://schemas.openxmlformats.org/officeDocument/2006/relationships/image" Target="../media/image26.jpg"/><Relationship Id="rId14" Type="http://schemas.openxmlformats.org/officeDocument/2006/relationships/image" Target="../media/image40.jpg"/><Relationship Id="rId17" Type="http://schemas.openxmlformats.org/officeDocument/2006/relationships/image" Target="../media/image30.png"/><Relationship Id="rId16" Type="http://schemas.openxmlformats.org/officeDocument/2006/relationships/image" Target="../media/image33.jpg"/><Relationship Id="rId19" Type="http://schemas.openxmlformats.org/officeDocument/2006/relationships/image" Target="../media/image27.jpg"/><Relationship Id="rId18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5.jpg"/><Relationship Id="rId5" Type="http://schemas.openxmlformats.org/officeDocument/2006/relationships/image" Target="../media/image37.jpg"/><Relationship Id="rId6" Type="http://schemas.openxmlformats.org/officeDocument/2006/relationships/hyperlink" Target="mailto:Info@aggressiveems.com" TargetMode="External"/><Relationship Id="rId7" Type="http://schemas.openxmlformats.org/officeDocument/2006/relationships/hyperlink" Target="mailto:Sales@aggressiveems.co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32.jpg"/><Relationship Id="rId5" Type="http://schemas.openxmlformats.org/officeDocument/2006/relationships/image" Target="../media/image9.jpg"/><Relationship Id="rId6" Type="http://schemas.openxmlformats.org/officeDocument/2006/relationships/image" Target="../media/image25.jpg"/><Relationship Id="rId7" Type="http://schemas.openxmlformats.org/officeDocument/2006/relationships/image" Target="../media/image28.jpg"/><Relationship Id="rId8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35000">
              <a:srgbClr val="99CCFF"/>
            </a:gs>
            <a:gs pos="100000">
              <a:srgbClr val="6699FF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0" l="11982" r="13305" t="0"/>
          <a:stretch/>
        </p:blipFill>
        <p:spPr>
          <a:xfrm>
            <a:off x="4710923" y="1786522"/>
            <a:ext cx="2443287" cy="216380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 b="0" l="38222" r="0" t="0"/>
          <a:stretch/>
        </p:blipFill>
        <p:spPr>
          <a:xfrm>
            <a:off x="1389266" y="1786523"/>
            <a:ext cx="2332614" cy="216380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225" name="Shape 225"/>
          <p:cNvPicPr preferRelativeResize="0"/>
          <p:nvPr/>
        </p:nvPicPr>
        <p:blipFill rotWithShape="1">
          <a:blip r:embed="rId5">
            <a:alphaModFix/>
          </a:blip>
          <a:srcRect b="0" l="0" r="21906" t="0"/>
          <a:stretch/>
        </p:blipFill>
        <p:spPr>
          <a:xfrm>
            <a:off x="8346952" y="1827081"/>
            <a:ext cx="2366539" cy="212324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226" name="Shape 226"/>
          <p:cNvSpPr txBox="1"/>
          <p:nvPr/>
        </p:nvSpPr>
        <p:spPr>
          <a:xfrm>
            <a:off x="4769834" y="4168861"/>
            <a:ext cx="8953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BOX </a:t>
            </a: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1389266" y="4105300"/>
            <a:ext cx="8499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</a:t>
            </a:r>
            <a:endParaRPr/>
          </a:p>
        </p:txBody>
      </p:sp>
      <p:sp>
        <p:nvSpPr>
          <p:cNvPr id="228" name="Shape 228"/>
          <p:cNvSpPr txBox="1"/>
          <p:nvPr/>
        </p:nvSpPr>
        <p:spPr>
          <a:xfrm>
            <a:off x="9403944" y="4245025"/>
            <a:ext cx="10541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8346952" y="4166512"/>
            <a:ext cx="11849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5644369" y="4245025"/>
            <a:ext cx="12057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097512" y="4166512"/>
            <a:ext cx="12057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08" y="52012"/>
            <a:ext cx="5289189" cy="123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219303" y="1009588"/>
            <a:ext cx="10778836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Box build and electro-mechanical assembly services (Backplane, cabinet and rack)</a:t>
            </a:r>
            <a:endParaRPr/>
          </a:p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Press-fit connectors into PCB assemblies &amp; Backplanes</a:t>
            </a:r>
            <a:endParaRPr/>
          </a:p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FPGA and EPROM programming facilities</a:t>
            </a:r>
            <a:endParaRPr/>
          </a:p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Assembly of looms, cable forms &amp; harnesses</a:t>
            </a:r>
            <a:endParaRPr/>
          </a:p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Panel, Handle and Panel Wiring    </a:t>
            </a:r>
            <a:endParaRPr/>
          </a:p>
          <a:p>
            <a:pPr indent="-179388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Potting, encapsulation and heat shrinking</a:t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2456981" y="138547"/>
            <a:ext cx="670286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Manufacturing Capabilities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0" l="7824" r="7428" t="0"/>
          <a:stretch/>
        </p:blipFill>
        <p:spPr>
          <a:xfrm>
            <a:off x="6492401" y="2035198"/>
            <a:ext cx="5334882" cy="416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2945723" y="530868"/>
            <a:ext cx="763044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53917"/>
                </a:solidFill>
                <a:latin typeface="Calibri"/>
                <a:ea typeface="Calibri"/>
                <a:cs typeface="Calibri"/>
                <a:sym typeface="Calibri"/>
              </a:rPr>
              <a:t>Quality Strategy &amp; Roadmap</a:t>
            </a:r>
            <a:endParaRPr b="1" sz="4400">
              <a:solidFill>
                <a:srgbClr val="2539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3062" y="87084"/>
            <a:ext cx="2276031" cy="1657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284866" y="1387965"/>
            <a:ext cx="11907134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ambition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is our priority in AEMS. We work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every day to meet and exceed customer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expectations. Our goal is to provide our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customers with the highest level of quality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excellence in the industry.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STRATEGY &amp; ROADMAP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quality strategy sets the directions for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reaching our goal. It defines state-of-the-art processes control for improving quality, combining innovative approaches and continuous improvement.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accompanied by a detailed roadmap for executing the strategy with clear ownership, timelines and resources for achieving all targets. </a:t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b="3606" l="0" r="0" t="2012"/>
          <a:stretch/>
        </p:blipFill>
        <p:spPr>
          <a:xfrm>
            <a:off x="6013548" y="1744093"/>
            <a:ext cx="6120396" cy="255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72571" y="673182"/>
            <a:ext cx="11654971" cy="5763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customers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Delight our customers by providing best-in-class quality support, communication and management of customer requirements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Product &amp; technology development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 built-in quality at every step of product and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development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Manufacturing &amp; supply chain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 zero excursions for our customers and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best-in-class baseline defectivity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People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employees in the pursuit of quality excellence by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people are empowered, connected, competent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dedicated to quality</a:t>
            </a:r>
            <a:endParaRPr/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Business processes, tools &amp; indicators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the quality framework for the company business model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569" y="1771151"/>
            <a:ext cx="4940965" cy="4281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/>
          <p:nvPr/>
        </p:nvSpPr>
        <p:spPr>
          <a:xfrm>
            <a:off x="507998" y="82938"/>
            <a:ext cx="11219544" cy="619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Our Quality Strategy is elaborated around 5 fundamental pillars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283935" y="123379"/>
            <a:ext cx="115969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53917"/>
                </a:solidFill>
                <a:latin typeface="Calibri"/>
                <a:ea typeface="Calibri"/>
                <a:cs typeface="Calibri"/>
                <a:sym typeface="Calibri"/>
              </a:rPr>
              <a:t>PRODUCT DEVELOPMENT </a:t>
            </a:r>
            <a:endParaRPr sz="3600">
              <a:solidFill>
                <a:srgbClr val="2539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230414" y="849335"/>
            <a:ext cx="11961586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product development process starts by identifying the customer requirements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controls, tests and approvals are completed at each stage of product development to ensure the robustness and reliability of the product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reliability is checked using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accelerated stress tests that reproduce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stress conditions that will occur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the product lifetime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Reliability tests are based on internal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industry-wide knowledge of failure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aiming to ensure that no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failure will occur during the lifetime of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product.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product development process" id="326" name="Shape 326"/>
          <p:cNvPicPr preferRelativeResize="0"/>
          <p:nvPr/>
        </p:nvPicPr>
        <p:blipFill rotWithShape="1">
          <a:blip r:embed="rId3">
            <a:alphaModFix/>
          </a:blip>
          <a:srcRect b="24228" l="0" r="0" t="0"/>
          <a:stretch/>
        </p:blipFill>
        <p:spPr>
          <a:xfrm>
            <a:off x="4963885" y="2583515"/>
            <a:ext cx="6968672" cy="287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387926" y="1191491"/>
            <a:ext cx="11277601" cy="4990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We at Aggressive EMS took a policy decision to be an ROHS Compliant company and implemented the same. Strict inspection &amp; quality processes and procedures are being implemented to ensure ROHS Compliance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Converted all manufacturing processes Assembly lines and to ROHS Compliance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All equipment like soldering irons, consumables, etc. replaced with new ones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Non-ROHS material quarantined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ROHS Compliance Certificates from all suppliers at IGI stage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Storage space has only ROHS Compliant material 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ROHS labeling / marking on all ROHS Compliant material 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Finished goods have proper ROHS compliant label with Date codes 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Quality Process adheres to ROHS Compliance</a:t>
            </a:r>
            <a:endParaRPr/>
          </a:p>
          <a:p>
            <a:pPr indent="-234950" lvl="0" marL="29051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Eco-friendly disposition of E-waste via recognized waste management partner</a:t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3579201" y="193966"/>
            <a:ext cx="381463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Green Initiative</a:t>
            </a:r>
            <a:endParaRPr b="1"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3038874" y="293315"/>
            <a:ext cx="496238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MAJOR CUSTOMERS</a:t>
            </a:r>
            <a:endParaRPr b="1"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6983" y="1406446"/>
            <a:ext cx="1825463" cy="67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2886" y="2607497"/>
            <a:ext cx="2499683" cy="57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2886" y="1552751"/>
            <a:ext cx="20955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786" y="2708564"/>
            <a:ext cx="1593574" cy="722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pl meter" id="342" name="Shape 3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4815" y="3827147"/>
            <a:ext cx="1226563" cy="735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dlms.com/images/avo_160.jpg" id="343" name="Shape 3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1275" y="1432799"/>
            <a:ext cx="1353907" cy="880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rosmertatech.com/images/logo.png" id="344" name="Shape 3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77208" y="1414493"/>
            <a:ext cx="2086918" cy="774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apino auto &amp; electronics ltd" id="345" name="Shape 3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77208" y="2502940"/>
            <a:ext cx="2262234" cy="1131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rient fans logo" id="346" name="Shape 346"/>
          <p:cNvPicPr preferRelativeResize="0"/>
          <p:nvPr/>
        </p:nvPicPr>
        <p:blipFill rotWithShape="1">
          <a:blip r:embed="rId11">
            <a:alphaModFix/>
          </a:blip>
          <a:srcRect b="32057" l="13836" r="12694" t="26217"/>
          <a:stretch/>
        </p:blipFill>
        <p:spPr>
          <a:xfrm>
            <a:off x="5685807" y="2564953"/>
            <a:ext cx="1856209" cy="790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vaster" id="347" name="Shape 3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77208" y="3839971"/>
            <a:ext cx="2118464" cy="897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rack n tell" id="348" name="Shape 34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06041" y="3674512"/>
            <a:ext cx="2140121" cy="1102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ughes India" id="349" name="Shape 34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89786" y="5035537"/>
            <a:ext cx="3760793" cy="524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inatone telecommunication pvt ltd" id="350" name="Shape 35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81427" y="3608109"/>
            <a:ext cx="2056959" cy="76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613911" y="4774107"/>
            <a:ext cx="1919086" cy="16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059052" y="5136254"/>
            <a:ext cx="1988891" cy="6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642569" y="3580705"/>
            <a:ext cx="1156274" cy="115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237138" y="5035537"/>
            <a:ext cx="1559191" cy="90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8" y="52012"/>
            <a:ext cx="5289189" cy="123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7404" y="1662228"/>
            <a:ext cx="7844596" cy="5195772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</p:pic>
      <p:sp>
        <p:nvSpPr>
          <p:cNvPr id="361" name="Shape 361"/>
          <p:cNvSpPr txBox="1"/>
          <p:nvPr>
            <p:ph type="ctrTitle"/>
          </p:nvPr>
        </p:nvSpPr>
        <p:spPr>
          <a:xfrm>
            <a:off x="55808" y="1519311"/>
            <a:ext cx="4291596" cy="5338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Official Address:-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 No 264 Sector -6 IMT Manesar Gurgaon 122050 Haryana India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Mail Ids –</a:t>
            </a: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Info@aggressiveems.com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Sales@aggressiveems.com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No. -: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0124-4346066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9205481397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1348618" y="2219096"/>
            <a:ext cx="82044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We are striving to a long and good partnership!</a:t>
            </a:r>
            <a:endParaRPr/>
          </a:p>
        </p:txBody>
      </p:sp>
      <p:pic>
        <p:nvPicPr>
          <p:cNvPr descr="Image result for partnership" id="367" name="Shape 367"/>
          <p:cNvPicPr preferRelativeResize="0"/>
          <p:nvPr/>
        </p:nvPicPr>
        <p:blipFill rotWithShape="1">
          <a:blip r:embed="rId3">
            <a:alphaModFix/>
          </a:blip>
          <a:srcRect b="15254" l="0" r="0" t="27641"/>
          <a:stretch/>
        </p:blipFill>
        <p:spPr>
          <a:xfrm>
            <a:off x="3962401" y="3132213"/>
            <a:ext cx="2812472" cy="160604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/>
          <p:nvPr/>
        </p:nvSpPr>
        <p:spPr>
          <a:xfrm>
            <a:off x="4345623" y="5211680"/>
            <a:ext cx="717138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Thank you very much for your attention! </a:t>
            </a:r>
            <a:endParaRPr sz="32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3349522" y="193964"/>
            <a:ext cx="38880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03424" y="1331340"/>
            <a:ext cx="7034150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0513" lvl="0" marL="29051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Founded in September, 2004 to cater the needs of the growing electronics manufacturing Industry in India</a:t>
            </a:r>
            <a:endParaRPr/>
          </a:p>
          <a:p>
            <a:pPr indent="-290513" lvl="0" marL="290513" marR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AEMS is now a part of Rosy Group of Companies, a leading manufacturer of Wound Magnetic Components, having 5 manufacturing plants in NCR</a:t>
            </a:r>
            <a:endParaRPr/>
          </a:p>
          <a:p>
            <a:pPr indent="-290513" lvl="0" marL="290513" marR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company has earned a name as one of the  reliable EMS supplier in North India</a:t>
            </a:r>
            <a:endParaRPr/>
          </a:p>
          <a:p>
            <a:pPr indent="-290513" lvl="0" marL="290513" marR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player in the business of Set Top Boxes, Power Supplies, LED Drivers, LED Light</a:t>
            </a:r>
            <a:endParaRPr/>
          </a:p>
          <a:p>
            <a:pPr indent="-290513" lvl="0" marL="290513" marR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June 2014 started an additional unit in IMT Manesar, Gurgaon for Set Top Boxes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b="0" l="4235" r="7115" t="0"/>
          <a:stretch/>
        </p:blipFill>
        <p:spPr>
          <a:xfrm>
            <a:off x="7344229" y="2142084"/>
            <a:ext cx="4847771" cy="3621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1316182" y="1789837"/>
            <a:ext cx="9379528" cy="3124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Our vision is to be an exceptional company - one that unites to enable our customers' success through technology; inspires our team to do their  best  everyday; and rewards investor confidence and support. 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3108146" y="445715"/>
            <a:ext cx="440466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COMPANY VISION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734291" y="1623583"/>
            <a:ext cx="10764982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r>
              <a:rPr b="1" lang="en-US" sz="2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recognized as the market leader in providing Contract  Electronic Manufacturing Services in specialist high technology, high reliability sectors to customers who are market leaders in their respective field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Our Goals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Continual search of innovative process to achieve excellence. Customer at top priority with focus on customer ecstasy not  just satisfaction.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 employees  and  vendors  as partners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3108146" y="445715"/>
            <a:ext cx="49859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MISSION and GOALS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527792" y="827682"/>
            <a:ext cx="10584873" cy="5398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Manufacturing Services for Electronic Assemblies</a:t>
            </a:r>
            <a:endParaRPr/>
          </a:p>
          <a:p>
            <a:pPr indent="-179388" lvl="0" marL="234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Density, High Complexity Circuit Card Assemblies</a:t>
            </a:r>
            <a:endParaRPr/>
          </a:p>
          <a:p>
            <a:pPr indent="-179388" lvl="0" marL="234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Box/Rack Assemblies, Complex Electronic Subassemblies &amp; Systems</a:t>
            </a:r>
            <a:endParaRPr/>
          </a:p>
          <a:p>
            <a:pPr indent="-179388" lvl="0" marL="234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Development, Transition &amp; NPI</a:t>
            </a:r>
            <a:endParaRPr/>
          </a:p>
          <a:p>
            <a:pPr indent="-179388" lvl="0" marL="234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Spectrum Test and Development – AOI, Visual, Functional and Burn-in</a:t>
            </a:r>
            <a:endParaRPr/>
          </a:p>
          <a:p>
            <a:pPr indent="-179388" lvl="0" marL="234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for Manufacturing (DFM)&amp; Test (DFT) Services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Markets:</a:t>
            </a:r>
            <a:endParaRPr/>
          </a:p>
          <a:p>
            <a:pPr indent="-179388" lvl="0" marL="234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Instrumentation/Industrial Automation</a:t>
            </a:r>
            <a:endParaRPr/>
          </a:p>
          <a:p>
            <a:pPr indent="-179388" lvl="0" marL="234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Telecom</a:t>
            </a:r>
            <a:endParaRPr/>
          </a:p>
          <a:p>
            <a:pPr indent="-179388" lvl="0" marL="234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Automobile</a:t>
            </a:r>
            <a:endParaRPr/>
          </a:p>
          <a:p>
            <a:pPr indent="-179388" lvl="0" marL="234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Durable/Lighting</a:t>
            </a:r>
            <a:endParaRPr/>
          </a:p>
          <a:p>
            <a:pPr indent="-179388" lvl="0" marL="2349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BLDC Fans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3482219" y="0"/>
            <a:ext cx="377654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 Business Focus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8227" y="3486666"/>
            <a:ext cx="4426859" cy="293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151741" y="1039709"/>
            <a:ext cx="10986653" cy="538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AEMS has developed a number of competitive strengths in the following areas: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Design and Development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Sophisticated Engineering Capabilities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Widely-Recognized Name Brands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Manufacturing Capabilities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Technically-Sophisticated Workforce and </a:t>
            </a:r>
            <a:endParaRPr/>
          </a:p>
          <a:p>
            <a:pPr indent="0" lvl="0" marL="166687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Extensive Intellectual Property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and Operating Discipline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Our strategy: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3825" lvl="0" marL="234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and expand core business</a:t>
            </a:r>
            <a:endParaRPr/>
          </a:p>
          <a:p>
            <a:pPr indent="-123825" lvl="0" marL="234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Aggressively pursue operational excellence to continuously improve margins and earnings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2023162" y="168189"/>
            <a:ext cx="781098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 Competitive Strengths/Strategy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4174" r="0" t="0"/>
          <a:stretch/>
        </p:blipFill>
        <p:spPr>
          <a:xfrm>
            <a:off x="6269864" y="1658257"/>
            <a:ext cx="5727501" cy="395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872368" y="1238703"/>
            <a:ext cx="1035414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at Aggressive are committed to develop long term partnership and are keen to generate business relationships. We have the capability to help deliver profitability, productivity and thus impacting cost and profitability</a:t>
            </a: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858982" y="0"/>
            <a:ext cx="1019694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cap="none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WHY AEMS 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OUR VALUE PREPOSITION - TO DRIVE BUSINESS IM</a:t>
            </a:r>
            <a:r>
              <a:rPr b="1" lang="en-US" sz="3200" cap="none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PACT</a:t>
            </a:r>
            <a:r>
              <a:rPr b="1" lang="en-US" sz="32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2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2008906" y="2478490"/>
            <a:ext cx="401782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Meet Your Demand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Understands your commitment to deliver quality and meet your demand for product manufacturing</a:t>
            </a: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7495309" y="3919318"/>
            <a:ext cx="394854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Skilled Human Resources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pool of quality and skilled human resources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2022761" y="3863899"/>
            <a:ext cx="41840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Technology &amp; Resources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continually invests in  technology,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&amp; infrastructure</a:t>
            </a: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995055" y="5235499"/>
            <a:ext cx="390698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Scale on Demand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financially stable, can ramp up and scale on demand</a:t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481455" y="2339900"/>
            <a:ext cx="425334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High Quality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proven track record of delivering high quality &amp; cost effective manufacturing solutions</a:t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7495306" y="5096999"/>
            <a:ext cx="414251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Flexibility</a:t>
            </a:r>
            <a:endParaRPr sz="18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FLEXIBLE customized solutions driven by Values, Ethics and professionalism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scalable" id="278" name="Shape 278"/>
          <p:cNvPicPr preferRelativeResize="0"/>
          <p:nvPr/>
        </p:nvPicPr>
        <p:blipFill rotWithShape="1">
          <a:blip r:embed="rId3">
            <a:alphaModFix/>
          </a:blip>
          <a:srcRect b="5507" l="8652" r="5506" t="13834"/>
          <a:stretch/>
        </p:blipFill>
        <p:spPr>
          <a:xfrm>
            <a:off x="734290" y="5274164"/>
            <a:ext cx="1163783" cy="804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mote workforce" id="279" name="Shape 279"/>
          <p:cNvPicPr preferRelativeResize="0"/>
          <p:nvPr/>
        </p:nvPicPr>
        <p:blipFill rotWithShape="1">
          <a:blip r:embed="rId4">
            <a:alphaModFix/>
          </a:blip>
          <a:srcRect b="13580" l="3338" r="3570" t="9455"/>
          <a:stretch/>
        </p:blipFill>
        <p:spPr>
          <a:xfrm>
            <a:off x="609600" y="3943672"/>
            <a:ext cx="1343889" cy="76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killed workers clipart" id="280" name="Shape 280"/>
          <p:cNvPicPr preferRelativeResize="0"/>
          <p:nvPr/>
        </p:nvPicPr>
        <p:blipFill rotWithShape="1">
          <a:blip r:embed="rId5">
            <a:alphaModFix/>
          </a:blip>
          <a:srcRect b="4540" l="0" r="0" t="0"/>
          <a:stretch/>
        </p:blipFill>
        <p:spPr>
          <a:xfrm>
            <a:off x="6514811" y="3981024"/>
            <a:ext cx="869661" cy="864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quality clipart" id="281" name="Shape 2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0120" y="2379046"/>
            <a:ext cx="1034621" cy="1106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lexible clipart" id="282" name="Shape 282"/>
          <p:cNvPicPr preferRelativeResize="0"/>
          <p:nvPr/>
        </p:nvPicPr>
        <p:blipFill rotWithShape="1">
          <a:blip r:embed="rId7">
            <a:alphaModFix/>
          </a:blip>
          <a:srcRect b="7161" l="0" r="0" t="0"/>
          <a:stretch/>
        </p:blipFill>
        <p:spPr>
          <a:xfrm>
            <a:off x="6445540" y="5322549"/>
            <a:ext cx="1008205" cy="672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emand clipart" id="283" name="Shape 283"/>
          <p:cNvPicPr preferRelativeResize="0"/>
          <p:nvPr/>
        </p:nvPicPr>
        <p:blipFill rotWithShape="1">
          <a:blip r:embed="rId8">
            <a:alphaModFix/>
          </a:blip>
          <a:srcRect b="15960" l="8160" r="8093" t="8815"/>
          <a:stretch/>
        </p:blipFill>
        <p:spPr>
          <a:xfrm>
            <a:off x="734018" y="2576121"/>
            <a:ext cx="1122489" cy="100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895286" y="968463"/>
            <a:ext cx="10764982" cy="2369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Over 35000 sq. ft. of environmentally controlled ESD safe work area that housed </a:t>
            </a:r>
            <a:endParaRPr/>
          </a:p>
          <a:p>
            <a:pPr indent="-2222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2 state of the art latest SMT Assembly lines</a:t>
            </a:r>
            <a:endParaRPr/>
          </a:p>
          <a:p>
            <a:pPr indent="-2222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4 Manual insertion lines with wave soldering</a:t>
            </a:r>
            <a:endParaRPr/>
          </a:p>
          <a:p>
            <a:pPr indent="-2222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1 Selective soldering machine</a:t>
            </a:r>
            <a:endParaRPr/>
          </a:p>
          <a:p>
            <a:pPr indent="-2222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4 Assembly and Testing lines</a:t>
            </a:r>
            <a:endParaRPr/>
          </a:p>
          <a:p>
            <a:pPr indent="-2222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3A2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1 Packing line</a:t>
            </a:r>
            <a:endParaRPr b="1" sz="28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2742650" y="106881"/>
            <a:ext cx="541795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Manufacturing Facility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7264" y="2281204"/>
            <a:ext cx="6103099" cy="4041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310906" y="1034413"/>
            <a:ext cx="10764982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offer a total quality solution for PCB Assembly requirements utilizing the latest manufacturing and test technology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01005 to u BGA SMT Assembly capability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SMT capacity – 200K CPH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 capacity – 40K CPH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Max. Board Size – 450 x 550 mm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velocity forced hot air reflow with </a:t>
            </a:r>
            <a:endParaRPr/>
          </a:p>
          <a:p>
            <a:pPr indent="0" lvl="0" marL="166687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Nitrogen option</a:t>
            </a:r>
            <a:endParaRPr/>
          </a:p>
          <a:p>
            <a:pPr indent="-179387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Programmable Selective Soldering Stations</a:t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2263018" y="110838"/>
            <a:ext cx="649940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263A27"/>
                </a:solidFill>
                <a:latin typeface="Calibri"/>
                <a:ea typeface="Calibri"/>
                <a:cs typeface="Calibri"/>
                <a:sym typeface="Calibri"/>
              </a:rPr>
              <a:t>Manufacturing Capabilities</a:t>
            </a:r>
            <a:endParaRPr sz="4400">
              <a:solidFill>
                <a:srgbClr val="263A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5632" y="2365828"/>
            <a:ext cx="5766710" cy="3818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